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6" r:id="rId2"/>
    <p:sldId id="256" r:id="rId3"/>
    <p:sldId id="278" r:id="rId4"/>
    <p:sldId id="260" r:id="rId5"/>
    <p:sldId id="270" r:id="rId6"/>
    <p:sldId id="261" r:id="rId7"/>
    <p:sldId id="271" r:id="rId8"/>
    <p:sldId id="272" r:id="rId9"/>
    <p:sldId id="273" r:id="rId10"/>
    <p:sldId id="274" r:id="rId11"/>
    <p:sldId id="277" r:id="rId12"/>
    <p:sldId id="257" r:id="rId13"/>
    <p:sldId id="258" r:id="rId14"/>
    <p:sldId id="259" r:id="rId15"/>
    <p:sldId id="262" r:id="rId16"/>
    <p:sldId id="269" r:id="rId17"/>
    <p:sldId id="279" r:id="rId18"/>
  </p:sldIdLst>
  <p:sldSz cx="12192000" cy="6858000"/>
  <p:notesSz cx="6954838" cy="93091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5" d="100"/>
          <a:sy n="115" d="100"/>
        </p:scale>
        <p:origin x="43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2486766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2605BDC3-D804-4D5C-B574-5D8498C846B1}" type="datetimeFigureOut">
              <a:rPr lang="es-PE" smtClean="0"/>
              <a:t>17/10/2019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586911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3727184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42357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90734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4"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2170394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4"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1637547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2998908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92239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2720832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1612221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2605BDC3-D804-4D5C-B574-5D8498C846B1}" type="datetimeFigureOut">
              <a:rPr lang="es-PE" smtClean="0"/>
              <a:t>17/10/2019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3944008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605BDC3-D804-4D5C-B574-5D8498C846B1}" type="datetimeFigureOut">
              <a:rPr lang="es-PE" smtClean="0"/>
              <a:t>17/10/2019</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3821375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3"/>
          <p:cNvSpPr>
            <a:spLocks noGrp="1"/>
          </p:cNvSpPr>
          <p:nvPr>
            <p:ph type="ftr" sz="quarter" idx="11"/>
          </p:nvPr>
        </p:nvSpPr>
        <p:spPr/>
        <p:txBody>
          <a:bodyPr/>
          <a:lstStyle/>
          <a:p>
            <a:endParaRPr lang="es-PE"/>
          </a:p>
        </p:txBody>
      </p:sp>
      <p:sp>
        <p:nvSpPr>
          <p:cNvPr id="6" name="Slide Number Placeholder 4"/>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402044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2"/>
          <p:cNvSpPr>
            <a:spLocks noGrp="1"/>
          </p:cNvSpPr>
          <p:nvPr>
            <p:ph type="ftr" sz="quarter" idx="11"/>
          </p:nvPr>
        </p:nvSpPr>
        <p:spPr/>
        <p:txBody>
          <a:bodyPr/>
          <a:lstStyle/>
          <a:p>
            <a:endParaRPr lang="es-PE"/>
          </a:p>
        </p:txBody>
      </p:sp>
      <p:sp>
        <p:nvSpPr>
          <p:cNvPr id="6" name="Slide Number Placeholder 3"/>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3319360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2605BDC3-D804-4D5C-B574-5D8498C846B1}" type="datetimeFigureOut">
              <a:rPr lang="es-PE" smtClean="0"/>
              <a:t>17/10/2019</a:t>
            </a:fld>
            <a:endParaRPr lang="es-PE"/>
          </a:p>
        </p:txBody>
      </p:sp>
      <p:sp>
        <p:nvSpPr>
          <p:cNvPr id="5" name="Footer Placeholder 5"/>
          <p:cNvSpPr>
            <a:spLocks noGrp="1"/>
          </p:cNvSpPr>
          <p:nvPr>
            <p:ph type="ftr" sz="quarter" idx="11"/>
          </p:nvPr>
        </p:nvSpPr>
        <p:spPr/>
        <p:txBody>
          <a:bodyPr/>
          <a:lstStyle/>
          <a:p>
            <a:endParaRPr lang="es-PE"/>
          </a:p>
        </p:txBody>
      </p:sp>
      <p:sp>
        <p:nvSpPr>
          <p:cNvPr id="6" name="Slide Number Placeholder 6"/>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2441599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2605BDC3-D804-4D5C-B574-5D8498C846B1}" type="datetimeFigureOut">
              <a:rPr lang="es-PE" smtClean="0"/>
              <a:t>17/10/2019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E5D6B13-E964-4EBA-8CBA-D136142D99E5}" type="slidenum">
              <a:rPr lang="es-PE" smtClean="0"/>
              <a:t>‹Nº›</a:t>
            </a:fld>
            <a:endParaRPr lang="es-PE"/>
          </a:p>
        </p:txBody>
      </p:sp>
    </p:spTree>
    <p:extLst>
      <p:ext uri="{BB962C8B-B14F-4D97-AF65-F5344CB8AC3E}">
        <p14:creationId xmlns:p14="http://schemas.microsoft.com/office/powerpoint/2010/main" val="195936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605BDC3-D804-4D5C-B574-5D8498C846B1}" type="datetimeFigureOut">
              <a:rPr lang="es-PE" smtClean="0"/>
              <a:t>17/10/2019</a:t>
            </a:fld>
            <a:endParaRPr lang="es-P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P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E5D6B13-E964-4EBA-8CBA-D136142D99E5}" type="slidenum">
              <a:rPr lang="es-PE" smtClean="0"/>
              <a:t>‹Nº›</a:t>
            </a:fld>
            <a:endParaRPr lang="es-PE"/>
          </a:p>
        </p:txBody>
      </p:sp>
    </p:spTree>
    <p:extLst>
      <p:ext uri="{BB962C8B-B14F-4D97-AF65-F5344CB8AC3E}">
        <p14:creationId xmlns:p14="http://schemas.microsoft.com/office/powerpoint/2010/main" val="20059036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0378" y="2386670"/>
            <a:ext cx="9404723" cy="1400530"/>
          </a:xfrm>
        </p:spPr>
        <p:txBody>
          <a:bodyPr/>
          <a:lstStyle/>
          <a:p>
            <a:pPr algn="ctr"/>
            <a:r>
              <a:rPr lang="es-PE" b="1" dirty="0" smtClean="0"/>
              <a:t>PLAN DE NEGOCIO </a:t>
            </a:r>
            <a:endParaRPr lang="es-PE" b="1" dirty="0"/>
          </a:p>
        </p:txBody>
      </p:sp>
      <p:sp>
        <p:nvSpPr>
          <p:cNvPr id="3" name="Marcador de contenido 2"/>
          <p:cNvSpPr>
            <a:spLocks noGrp="1"/>
          </p:cNvSpPr>
          <p:nvPr>
            <p:ph idx="1"/>
          </p:nvPr>
        </p:nvSpPr>
        <p:spPr>
          <a:xfrm>
            <a:off x="1569468" y="3485946"/>
            <a:ext cx="8946541" cy="4195481"/>
          </a:xfrm>
        </p:spPr>
        <p:txBody>
          <a:bodyPr/>
          <a:lstStyle/>
          <a:p>
            <a:pPr algn="ctr"/>
            <a:r>
              <a:rPr lang="es-PE" sz="2400" b="1" i="1" dirty="0" smtClean="0"/>
              <a:t>INTEGRANTES :</a:t>
            </a:r>
          </a:p>
          <a:p>
            <a:pPr marL="0" indent="0" algn="ctr">
              <a:buNone/>
            </a:pPr>
            <a:r>
              <a:rPr lang="es-PE" dirty="0"/>
              <a:t> </a:t>
            </a:r>
            <a:r>
              <a:rPr lang="es-PE" dirty="0" smtClean="0"/>
              <a:t>Karina Enciso.</a:t>
            </a:r>
          </a:p>
          <a:p>
            <a:pPr marL="0" indent="0" algn="ctr">
              <a:buNone/>
            </a:pPr>
            <a:r>
              <a:rPr lang="es-PE" dirty="0" smtClean="0"/>
              <a:t>Juan </a:t>
            </a:r>
            <a:r>
              <a:rPr lang="es-PE" dirty="0" err="1" smtClean="0"/>
              <a:t>Zacarias</a:t>
            </a:r>
            <a:r>
              <a:rPr lang="es-PE" dirty="0" smtClean="0"/>
              <a:t>.</a:t>
            </a:r>
          </a:p>
          <a:p>
            <a:pPr marL="0" indent="0" algn="ctr">
              <a:buNone/>
            </a:pPr>
            <a:r>
              <a:rPr lang="es-PE" dirty="0"/>
              <a:t> </a:t>
            </a:r>
            <a:r>
              <a:rPr lang="es-PE" dirty="0" smtClean="0"/>
              <a:t>Karla Cornejo.</a:t>
            </a:r>
            <a:endParaRPr lang="es-PE" dirty="0"/>
          </a:p>
        </p:txBody>
      </p:sp>
    </p:spTree>
    <p:extLst>
      <p:ext uri="{BB962C8B-B14F-4D97-AF65-F5344CB8AC3E}">
        <p14:creationId xmlns:p14="http://schemas.microsoft.com/office/powerpoint/2010/main" val="452475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38667" y="756062"/>
            <a:ext cx="11382278" cy="2677656"/>
          </a:xfrm>
          <a:prstGeom prst="rect">
            <a:avLst/>
          </a:prstGeom>
        </p:spPr>
        <p:txBody>
          <a:bodyPr wrap="square">
            <a:spAutoFit/>
          </a:bodyPr>
          <a:lstStyle/>
          <a:p>
            <a:pPr marL="285750" indent="-285750" algn="just">
              <a:buFont typeface="Arial" panose="020B0604020202020204" pitchFamily="34" charset="0"/>
              <a:buChar char="•"/>
              <a:tabLst>
                <a:tab pos="11212513" algn="l"/>
              </a:tabLst>
            </a:pPr>
            <a:r>
              <a:rPr lang="es-PE" sz="2400" b="1" u="sng" dirty="0">
                <a:latin typeface="Bradley Hand ITC" panose="03070402050302030203" pitchFamily="66" charset="0"/>
              </a:rPr>
              <a:t>Análisis Legal:</a:t>
            </a:r>
          </a:p>
          <a:p>
            <a:pPr marL="265113" algn="just">
              <a:tabLst>
                <a:tab pos="11212513" algn="l"/>
              </a:tabLst>
            </a:pPr>
            <a:r>
              <a:rPr lang="es-PE" sz="2400" dirty="0">
                <a:latin typeface="Bookman Old Style" panose="02050604050505020204" pitchFamily="18" charset="0"/>
              </a:rPr>
              <a:t>En el año 2013, el Congreso de la República aprobó la implementación de la Ley de Promoción de la Alimentación Saludable (Ley N°30021); donde a partir del 17 de junio de 2019, todos los alimentos industrializados que se vendan en el Perú están obligados a llevar el etiquetado de advertencia en forma de octógonos que contengan altos niveles de azúcar, sodio o grasas saturadas.</a:t>
            </a:r>
          </a:p>
        </p:txBody>
      </p:sp>
    </p:spTree>
    <p:extLst>
      <p:ext uri="{BB962C8B-B14F-4D97-AF65-F5344CB8AC3E}">
        <p14:creationId xmlns:p14="http://schemas.microsoft.com/office/powerpoint/2010/main" val="2488450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BEBA8EAE-BF5A-486C-A8C5-ECC9F3942E4B}">
                <a14:imgProps xmlns:a14="http://schemas.microsoft.com/office/drawing/2010/main">
                  <a14:imgLayer r:embed="rId3">
                    <a14:imgEffect>
                      <a14:backgroundRemoval t="15834" b="39023" l="72318" r="88380"/>
                    </a14:imgEffect>
                  </a14:imgLayer>
                </a14:imgProps>
              </a:ext>
            </a:extLst>
          </a:blip>
          <a:srcRect l="70310" t="12936" r="9612" b="58078"/>
          <a:stretch/>
        </p:blipFill>
        <p:spPr>
          <a:xfrm>
            <a:off x="5407377" y="1810271"/>
            <a:ext cx="5348472" cy="30429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ítulo 1"/>
          <p:cNvSpPr>
            <a:spLocks noGrp="1"/>
          </p:cNvSpPr>
          <p:nvPr>
            <p:ph type="title"/>
          </p:nvPr>
        </p:nvSpPr>
        <p:spPr>
          <a:xfrm>
            <a:off x="567089" y="2631474"/>
            <a:ext cx="9404723" cy="1400530"/>
          </a:xfrm>
        </p:spPr>
        <p:txBody>
          <a:bodyPr/>
          <a:lstStyle/>
          <a:p>
            <a:r>
              <a:rPr lang="es-PE" dirty="0" smtClean="0">
                <a:latin typeface="Aharoni" panose="02010803020104030203" pitchFamily="2" charset="-79"/>
                <a:cs typeface="Aharoni" panose="02010803020104030203" pitchFamily="2" charset="-79"/>
              </a:rPr>
              <a:t>LAS 5 FUERZAS </a:t>
            </a:r>
            <a:br>
              <a:rPr lang="es-PE" dirty="0" smtClean="0">
                <a:latin typeface="Aharoni" panose="02010803020104030203" pitchFamily="2" charset="-79"/>
                <a:cs typeface="Aharoni" panose="02010803020104030203" pitchFamily="2" charset="-79"/>
              </a:rPr>
            </a:br>
            <a:r>
              <a:rPr lang="es-PE" dirty="0" smtClean="0">
                <a:latin typeface="Aharoni" panose="02010803020104030203" pitchFamily="2" charset="-79"/>
                <a:cs typeface="Aharoni" panose="02010803020104030203" pitchFamily="2" charset="-79"/>
              </a:rPr>
              <a:t>DE PORTER :</a:t>
            </a:r>
            <a:endParaRPr lang="es-PE"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9714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14E67-1EC5-4D88-97D2-F6D866A3A8B2}"/>
              </a:ext>
            </a:extLst>
          </p:cNvPr>
          <p:cNvSpPr>
            <a:spLocks noGrp="1"/>
          </p:cNvSpPr>
          <p:nvPr>
            <p:ph type="title"/>
          </p:nvPr>
        </p:nvSpPr>
        <p:spPr>
          <a:xfrm>
            <a:off x="184533" y="572071"/>
            <a:ext cx="10515600" cy="1325563"/>
          </a:xfrm>
        </p:spPr>
        <p:txBody>
          <a:bodyPr>
            <a:normAutofit/>
          </a:bodyPr>
          <a:lstStyle/>
          <a:p>
            <a:r>
              <a:rPr lang="es-PE" sz="2800" b="1" dirty="0">
                <a:latin typeface="Bradley Hand ITC" panose="03070402050302030203" pitchFamily="66" charset="0"/>
                <a:cs typeface="Aharoni" panose="02010803020104030203" pitchFamily="2" charset="-79"/>
              </a:rPr>
              <a:t>Poder de negociación de los clientes :</a:t>
            </a:r>
          </a:p>
        </p:txBody>
      </p:sp>
      <p:sp>
        <p:nvSpPr>
          <p:cNvPr id="9" name="Marcador de contenido 8">
            <a:extLst>
              <a:ext uri="{FF2B5EF4-FFF2-40B4-BE49-F238E27FC236}">
                <a16:creationId xmlns:a16="http://schemas.microsoft.com/office/drawing/2014/main" id="{6DFF89E8-E8ED-4B31-A884-053018A82670}"/>
              </a:ext>
            </a:extLst>
          </p:cNvPr>
          <p:cNvSpPr>
            <a:spLocks noGrp="1"/>
          </p:cNvSpPr>
          <p:nvPr>
            <p:ph sz="half" idx="2"/>
          </p:nvPr>
        </p:nvSpPr>
        <p:spPr>
          <a:xfrm>
            <a:off x="376045" y="1008526"/>
            <a:ext cx="5066288" cy="2264609"/>
          </a:xfrm>
        </p:spPr>
        <p:txBody>
          <a:bodyPr>
            <a:noAutofit/>
          </a:bodyPr>
          <a:lstStyle/>
          <a:p>
            <a:pPr marL="0" indent="0">
              <a:buNone/>
            </a:pPr>
            <a:r>
              <a:rPr lang="es-PE" sz="1200" b="1" dirty="0">
                <a:latin typeface="Bookman Old Style" panose="02050604050505020204" pitchFamily="18" charset="0"/>
              </a:rPr>
              <a:t>Adquisición por el cliente:</a:t>
            </a:r>
            <a:br>
              <a:rPr lang="es-PE" sz="1200" b="1" dirty="0">
                <a:latin typeface="Bookman Old Style" panose="02050604050505020204" pitchFamily="18" charset="0"/>
              </a:rPr>
            </a:br>
            <a:r>
              <a:rPr lang="es-PE" sz="1200" b="1" dirty="0">
                <a:latin typeface="Bookman Old Style" panose="02050604050505020204" pitchFamily="18" charset="0"/>
              </a:rPr>
              <a:t>Producto y servicio:</a:t>
            </a:r>
          </a:p>
          <a:p>
            <a:pPr algn="just"/>
            <a:r>
              <a:rPr lang="es-PE" sz="1200" dirty="0">
                <a:latin typeface="Bookman Old Style" panose="02050604050505020204" pitchFamily="18" charset="0"/>
              </a:rPr>
              <a:t>Es factible el poder llegar al cliente con nuestros productos innovadores , fuera de lo tradicional con la personalización, innovación, calidad y rapidez que ofrece nuestro negocio. </a:t>
            </a:r>
          </a:p>
          <a:p>
            <a:r>
              <a:rPr lang="es-PE" sz="1200" dirty="0">
                <a:latin typeface="Bookman Old Style" panose="02050604050505020204" pitchFamily="18" charset="0"/>
              </a:rPr>
              <a:t>Diferentes variedades de consumo:</a:t>
            </a:r>
          </a:p>
          <a:p>
            <a:pPr marL="0" indent="0" algn="just">
              <a:buNone/>
            </a:pPr>
            <a:r>
              <a:rPr lang="es-PE" sz="1200" dirty="0">
                <a:latin typeface="Bookman Old Style" panose="02050604050505020204" pitchFamily="18" charset="0"/>
              </a:rPr>
              <a:t>Tenemos diferentes competencias que siendo indirectos o directos , no podemos tener una negociación directa con el cliente , al ser aperitivos al paso, y en la zona demanda mucha competencia sustituta.</a:t>
            </a:r>
          </a:p>
        </p:txBody>
      </p:sp>
      <p:sp>
        <p:nvSpPr>
          <p:cNvPr id="11" name="Marcador de contenido 10">
            <a:extLst>
              <a:ext uri="{FF2B5EF4-FFF2-40B4-BE49-F238E27FC236}">
                <a16:creationId xmlns:a16="http://schemas.microsoft.com/office/drawing/2014/main" id="{72D05CA2-EAAD-4ADA-B474-45B57675B190}"/>
              </a:ext>
            </a:extLst>
          </p:cNvPr>
          <p:cNvSpPr>
            <a:spLocks noGrp="1"/>
          </p:cNvSpPr>
          <p:nvPr>
            <p:ph sz="quarter" idx="4"/>
          </p:nvPr>
        </p:nvSpPr>
        <p:spPr>
          <a:xfrm>
            <a:off x="6439707" y="3783390"/>
            <a:ext cx="4674520" cy="2638192"/>
          </a:xfrm>
        </p:spPr>
        <p:txBody>
          <a:bodyPr>
            <a:normAutofit fontScale="55000" lnSpcReduction="20000"/>
          </a:bodyPr>
          <a:lstStyle/>
          <a:p>
            <a:pPr marL="0" indent="0" algn="just">
              <a:buNone/>
            </a:pPr>
            <a:r>
              <a:rPr lang="es-PE" sz="2900" b="1" dirty="0" smtClean="0">
                <a:latin typeface="Bookman Old Style" panose="02050604050505020204" pitchFamily="18" charset="0"/>
              </a:rPr>
              <a:t>Disfruta </a:t>
            </a:r>
            <a:r>
              <a:rPr lang="es-PE" sz="2900" b="1" dirty="0">
                <a:latin typeface="Bookman Old Style" panose="02050604050505020204" pitchFamily="18" charset="0"/>
              </a:rPr>
              <a:t>:</a:t>
            </a:r>
          </a:p>
          <a:p>
            <a:pPr marL="0" indent="0" algn="just">
              <a:buNone/>
            </a:pPr>
            <a:r>
              <a:rPr lang="es-PE" sz="2900" dirty="0">
                <a:latin typeface="Bookman Old Style" panose="02050604050505020204" pitchFamily="18" charset="0"/>
              </a:rPr>
              <a:t>La empresa disfruta es nuestra competencia, ya que se dedica a la venta de jugos , lo cual es una empresa que cuanta con 25 tiendas en diferentes lugares del Perú con franquicias .</a:t>
            </a:r>
          </a:p>
          <a:p>
            <a:pPr marL="0" indent="0" algn="just">
              <a:buNone/>
            </a:pPr>
            <a:r>
              <a:rPr lang="es-PE" sz="2900" dirty="0">
                <a:latin typeface="Bookman Old Style" panose="02050604050505020204" pitchFamily="18" charset="0"/>
              </a:rPr>
              <a:t>Ya que esta empresa maneja insumos naturales , y como resultado podía implementar nuestra idea de negocio </a:t>
            </a:r>
            <a:r>
              <a:rPr lang="es-PE" sz="2900" dirty="0" smtClean="0">
                <a:latin typeface="Bookman Old Style" panose="02050604050505020204" pitchFamily="18" charset="0"/>
              </a:rPr>
              <a:t>fácilmente.</a:t>
            </a:r>
          </a:p>
          <a:p>
            <a:pPr marL="0" indent="0">
              <a:buNone/>
            </a:pPr>
            <a:endParaRPr lang="es-PE" dirty="0"/>
          </a:p>
          <a:p>
            <a:pPr marL="0" indent="0">
              <a:buNone/>
            </a:pPr>
            <a:endParaRPr lang="es-PE" dirty="0"/>
          </a:p>
        </p:txBody>
      </p:sp>
      <p:sp>
        <p:nvSpPr>
          <p:cNvPr id="5" name="Título 1">
            <a:extLst>
              <a:ext uri="{FF2B5EF4-FFF2-40B4-BE49-F238E27FC236}">
                <a16:creationId xmlns:a16="http://schemas.microsoft.com/office/drawing/2014/main" id="{AE971538-3647-4BB7-A3BD-A248A883F8B7}"/>
              </a:ext>
            </a:extLst>
          </p:cNvPr>
          <p:cNvSpPr txBox="1">
            <a:spLocks/>
          </p:cNvSpPr>
          <p:nvPr/>
        </p:nvSpPr>
        <p:spPr>
          <a:xfrm>
            <a:off x="6439707" y="2890270"/>
            <a:ext cx="539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2800" b="1" dirty="0">
                <a:latin typeface="Bradley Hand ITC" panose="03070402050302030203" pitchFamily="66" charset="0"/>
              </a:rPr>
              <a:t>Rivalidad entre las empresas:</a:t>
            </a:r>
          </a:p>
        </p:txBody>
      </p:sp>
      <p:pic>
        <p:nvPicPr>
          <p:cNvPr id="13" name="Imagen 12" descr="Imagen que contiene plato, tabla, comida, alimentos&#10;&#10;Descripción generada automáticamente">
            <a:extLst>
              <a:ext uri="{FF2B5EF4-FFF2-40B4-BE49-F238E27FC236}">
                <a16:creationId xmlns:a16="http://schemas.microsoft.com/office/drawing/2014/main" id="{D22D982A-A765-46AC-9631-03E9ACF02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362" y="542306"/>
            <a:ext cx="4736865" cy="2578303"/>
          </a:xfrm>
          <a:prstGeom prst="rect">
            <a:avLst/>
          </a:prstGeom>
        </p:spPr>
      </p:pic>
      <p:pic>
        <p:nvPicPr>
          <p:cNvPr id="14" name="Imagen 13">
            <a:extLst>
              <a:ext uri="{FF2B5EF4-FFF2-40B4-BE49-F238E27FC236}">
                <a16:creationId xmlns:a16="http://schemas.microsoft.com/office/drawing/2014/main" id="{88B22086-A386-46AB-84B4-317CA029DEBA}"/>
              </a:ext>
            </a:extLst>
          </p:cNvPr>
          <p:cNvPicPr>
            <a:picLocks noChangeAspect="1"/>
          </p:cNvPicPr>
          <p:nvPr/>
        </p:nvPicPr>
        <p:blipFill rotWithShape="1">
          <a:blip r:embed="rId3"/>
          <a:srcRect l="12782" t="10583" r="13985" b="14039"/>
          <a:stretch/>
        </p:blipFill>
        <p:spPr>
          <a:xfrm>
            <a:off x="322654" y="3474183"/>
            <a:ext cx="5036432" cy="3207007"/>
          </a:xfrm>
          <a:prstGeom prst="rect">
            <a:avLst/>
          </a:prstGeom>
        </p:spPr>
      </p:pic>
    </p:spTree>
    <p:extLst>
      <p:ext uri="{BB962C8B-B14F-4D97-AF65-F5344CB8AC3E}">
        <p14:creationId xmlns:p14="http://schemas.microsoft.com/office/powerpoint/2010/main" val="127639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B165F8AD-32DD-4902-9C23-1CB0532EE3E9}"/>
              </a:ext>
            </a:extLst>
          </p:cNvPr>
          <p:cNvSpPr>
            <a:spLocks noGrp="1"/>
          </p:cNvSpPr>
          <p:nvPr>
            <p:ph type="body" idx="1"/>
          </p:nvPr>
        </p:nvSpPr>
        <p:spPr>
          <a:xfrm>
            <a:off x="370775" y="1037522"/>
            <a:ext cx="6512573" cy="823912"/>
          </a:xfrm>
        </p:spPr>
        <p:txBody>
          <a:bodyPr>
            <a:normAutofit fontScale="92500"/>
          </a:bodyPr>
          <a:lstStyle/>
          <a:p>
            <a:r>
              <a:rPr lang="es-PE" sz="3200" b="1" dirty="0">
                <a:latin typeface="Bradley Hand ITC" panose="03070402050302030203" pitchFamily="66" charset="0"/>
              </a:rPr>
              <a:t>Poder de negociación de los proveedores </a:t>
            </a:r>
          </a:p>
          <a:p>
            <a:endParaRPr lang="es-PE" dirty="0"/>
          </a:p>
        </p:txBody>
      </p:sp>
      <p:sp>
        <p:nvSpPr>
          <p:cNvPr id="4" name="Marcador de contenido 3">
            <a:extLst>
              <a:ext uri="{FF2B5EF4-FFF2-40B4-BE49-F238E27FC236}">
                <a16:creationId xmlns:a16="http://schemas.microsoft.com/office/drawing/2014/main" id="{306FEAF4-2FE5-49D2-ACC1-58C8F5624368}"/>
              </a:ext>
            </a:extLst>
          </p:cNvPr>
          <p:cNvSpPr>
            <a:spLocks noGrp="1"/>
          </p:cNvSpPr>
          <p:nvPr>
            <p:ph sz="half" idx="2"/>
          </p:nvPr>
        </p:nvSpPr>
        <p:spPr>
          <a:xfrm>
            <a:off x="836612" y="2524527"/>
            <a:ext cx="5157787" cy="3684588"/>
          </a:xfrm>
        </p:spPr>
        <p:txBody>
          <a:bodyPr/>
          <a:lstStyle/>
          <a:p>
            <a:endParaRPr lang="es-PE" dirty="0"/>
          </a:p>
          <a:p>
            <a:endParaRPr lang="es-PE" dirty="0"/>
          </a:p>
        </p:txBody>
      </p:sp>
      <p:sp>
        <p:nvSpPr>
          <p:cNvPr id="23" name="Marcador de texto 22">
            <a:extLst>
              <a:ext uri="{FF2B5EF4-FFF2-40B4-BE49-F238E27FC236}">
                <a16:creationId xmlns:a16="http://schemas.microsoft.com/office/drawing/2014/main" id="{548BFA12-8BE3-4FC9-A403-AA7463AE4474}"/>
              </a:ext>
            </a:extLst>
          </p:cNvPr>
          <p:cNvSpPr>
            <a:spLocks noGrp="1"/>
          </p:cNvSpPr>
          <p:nvPr>
            <p:ph type="body" sz="quarter" idx="3"/>
          </p:nvPr>
        </p:nvSpPr>
        <p:spPr>
          <a:xfrm>
            <a:off x="6345796" y="1549181"/>
            <a:ext cx="5623262" cy="441712"/>
          </a:xfrm>
        </p:spPr>
        <p:txBody>
          <a:bodyPr/>
          <a:lstStyle/>
          <a:p>
            <a:r>
              <a:rPr lang="es-PE" sz="3200" b="1" dirty="0" smtClean="0">
                <a:latin typeface="Bradley Hand ITC" panose="03070402050302030203" pitchFamily="66" charset="0"/>
              </a:rPr>
              <a:t>Amenazas de nuevos entrantes</a:t>
            </a:r>
            <a:endParaRPr lang="es-PE" sz="3200" b="1" dirty="0">
              <a:latin typeface="Bradley Hand ITC" panose="03070402050302030203" pitchFamily="66" charset="0"/>
            </a:endParaRPr>
          </a:p>
        </p:txBody>
      </p:sp>
      <p:sp>
        <p:nvSpPr>
          <p:cNvPr id="3" name="Marcador de texto 2">
            <a:extLst>
              <a:ext uri="{FF2B5EF4-FFF2-40B4-BE49-F238E27FC236}">
                <a16:creationId xmlns:a16="http://schemas.microsoft.com/office/drawing/2014/main" id="{1F92A61C-60ED-4E26-AB9E-B7E08521DF9D}"/>
              </a:ext>
            </a:extLst>
          </p:cNvPr>
          <p:cNvSpPr>
            <a:spLocks noGrp="1"/>
          </p:cNvSpPr>
          <p:nvPr>
            <p:ph sz="quarter" idx="4"/>
          </p:nvPr>
        </p:nvSpPr>
        <p:spPr>
          <a:xfrm>
            <a:off x="596934" y="1516081"/>
            <a:ext cx="5183188" cy="764256"/>
          </a:xfrm>
        </p:spPr>
        <p:txBody>
          <a:bodyPr>
            <a:normAutofit fontScale="92500" lnSpcReduction="10000"/>
          </a:bodyPr>
          <a:lstStyle/>
          <a:p>
            <a:r>
              <a:rPr lang="es-PE" sz="2000" dirty="0">
                <a:latin typeface="Bookman Old Style" panose="02050604050505020204" pitchFamily="18" charset="0"/>
              </a:rPr>
              <a:t>Proveedor único:</a:t>
            </a:r>
          </a:p>
          <a:p>
            <a:r>
              <a:rPr lang="es-PE" sz="2000" dirty="0">
                <a:latin typeface="Bookman Old Style" panose="02050604050505020204" pitchFamily="18" charset="0"/>
              </a:rPr>
              <a:t>Proveedor Variado:</a:t>
            </a:r>
          </a:p>
        </p:txBody>
      </p:sp>
      <p:sp>
        <p:nvSpPr>
          <p:cNvPr id="24" name="Marcador de texto 4">
            <a:extLst>
              <a:ext uri="{FF2B5EF4-FFF2-40B4-BE49-F238E27FC236}">
                <a16:creationId xmlns:a16="http://schemas.microsoft.com/office/drawing/2014/main" id="{25E5A5C6-D757-4A3F-99A1-F8E132D732E5}"/>
              </a:ext>
            </a:extLst>
          </p:cNvPr>
          <p:cNvSpPr txBox="1">
            <a:spLocks/>
          </p:cNvSpPr>
          <p:nvPr/>
        </p:nvSpPr>
        <p:spPr>
          <a:xfrm>
            <a:off x="6345796" y="2480257"/>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s-PE" dirty="0"/>
          </a:p>
          <a:p>
            <a:endParaRPr lang="es-PE" dirty="0"/>
          </a:p>
        </p:txBody>
      </p:sp>
      <p:sp>
        <p:nvSpPr>
          <p:cNvPr id="25" name="Rectángulo 24">
            <a:extLst>
              <a:ext uri="{FF2B5EF4-FFF2-40B4-BE49-F238E27FC236}">
                <a16:creationId xmlns:a16="http://schemas.microsoft.com/office/drawing/2014/main" id="{B335C39D-3BF1-402E-B55F-D5A4B09B2A61}"/>
              </a:ext>
            </a:extLst>
          </p:cNvPr>
          <p:cNvSpPr/>
          <p:nvPr/>
        </p:nvSpPr>
        <p:spPr>
          <a:xfrm>
            <a:off x="6771938" y="2280337"/>
            <a:ext cx="5157787" cy="3970318"/>
          </a:xfrm>
          <a:prstGeom prst="rect">
            <a:avLst/>
          </a:prstGeom>
        </p:spPr>
        <p:txBody>
          <a:bodyPr wrap="square">
            <a:spAutoFit/>
          </a:bodyPr>
          <a:lstStyle/>
          <a:p>
            <a:r>
              <a:rPr lang="es-PE" dirty="0"/>
              <a:t>Amenazas de nuevos </a:t>
            </a:r>
            <a:r>
              <a:rPr lang="es-PE" dirty="0" smtClean="0"/>
              <a:t>entrantes:</a:t>
            </a:r>
          </a:p>
          <a:p>
            <a:r>
              <a:rPr lang="es-PE" dirty="0" smtClean="0"/>
              <a:t>- </a:t>
            </a:r>
            <a:r>
              <a:rPr lang="es-PE" dirty="0" err="1" smtClean="0"/>
              <a:t>Food</a:t>
            </a:r>
            <a:r>
              <a:rPr lang="es-PE" dirty="0" smtClean="0"/>
              <a:t> </a:t>
            </a:r>
            <a:r>
              <a:rPr lang="es-PE" dirty="0" err="1" smtClean="0"/>
              <a:t>Truck</a:t>
            </a:r>
            <a:r>
              <a:rPr lang="es-PE" dirty="0" smtClean="0"/>
              <a:t> ( venta de comida saludable)</a:t>
            </a:r>
          </a:p>
          <a:p>
            <a:r>
              <a:rPr lang="es-PE" dirty="0" smtClean="0"/>
              <a:t>  </a:t>
            </a:r>
            <a:endParaRPr lang="es-PE" dirty="0"/>
          </a:p>
          <a:p>
            <a:endParaRPr lang="es-PE" dirty="0"/>
          </a:p>
          <a:p>
            <a:endParaRPr lang="es-PE" dirty="0"/>
          </a:p>
          <a:p>
            <a:endParaRPr lang="es-PE" dirty="0"/>
          </a:p>
          <a:p>
            <a:endParaRPr lang="es-PE" dirty="0"/>
          </a:p>
          <a:p>
            <a:endParaRPr lang="es-PE" dirty="0"/>
          </a:p>
          <a:p>
            <a:endParaRPr lang="es-PE" dirty="0"/>
          </a:p>
          <a:p>
            <a:endParaRPr lang="es-PE" dirty="0"/>
          </a:p>
          <a:p>
            <a:endParaRPr lang="es-PE" dirty="0"/>
          </a:p>
          <a:p>
            <a:endParaRPr lang="es-PE" dirty="0"/>
          </a:p>
          <a:p>
            <a:endParaRPr lang="es-PE" dirty="0"/>
          </a:p>
          <a:p>
            <a:r>
              <a:rPr lang="es-PE" dirty="0"/>
              <a:t>                                                                          </a:t>
            </a:r>
          </a:p>
        </p:txBody>
      </p:sp>
      <p:pic>
        <p:nvPicPr>
          <p:cNvPr id="26" name="Imagen 25">
            <a:extLst>
              <a:ext uri="{FF2B5EF4-FFF2-40B4-BE49-F238E27FC236}">
                <a16:creationId xmlns:a16="http://schemas.microsoft.com/office/drawing/2014/main" id="{3C769F33-58ED-4C32-BABD-DA58E74B9C5A}"/>
              </a:ext>
            </a:extLst>
          </p:cNvPr>
          <p:cNvPicPr>
            <a:picLocks noChangeAspect="1"/>
          </p:cNvPicPr>
          <p:nvPr/>
        </p:nvPicPr>
        <p:blipFill rotWithShape="1">
          <a:blip r:embed="rId2"/>
          <a:srcRect l="5646" t="9442" r="10528" b="10967"/>
          <a:stretch/>
        </p:blipFill>
        <p:spPr>
          <a:xfrm>
            <a:off x="721293" y="2513125"/>
            <a:ext cx="5624503" cy="3695990"/>
          </a:xfrm>
          <a:prstGeom prst="rect">
            <a:avLst/>
          </a:prstGeom>
        </p:spPr>
      </p:pic>
      <p:pic>
        <p:nvPicPr>
          <p:cNvPr id="27" name="Imagen 26">
            <a:extLst>
              <a:ext uri="{FF2B5EF4-FFF2-40B4-BE49-F238E27FC236}">
                <a16:creationId xmlns:a16="http://schemas.microsoft.com/office/drawing/2014/main" id="{F4C84D61-8502-43CF-BEF8-1706479A5F36}"/>
              </a:ext>
            </a:extLst>
          </p:cNvPr>
          <p:cNvPicPr>
            <a:picLocks noChangeAspect="1"/>
          </p:cNvPicPr>
          <p:nvPr/>
        </p:nvPicPr>
        <p:blipFill rotWithShape="1">
          <a:blip r:embed="rId3"/>
          <a:srcRect t="9359" r="17606" b="9442"/>
          <a:stretch/>
        </p:blipFill>
        <p:spPr>
          <a:xfrm>
            <a:off x="638387" y="2646562"/>
            <a:ext cx="5624503" cy="3695990"/>
          </a:xfrm>
          <a:prstGeom prst="rect">
            <a:avLst/>
          </a:prstGeom>
        </p:spPr>
      </p:pic>
      <p:pic>
        <p:nvPicPr>
          <p:cNvPr id="1028" name="Picture 4" descr="Resultado de imagen para mercado mayorista de frutas lima">
            <a:extLst>
              <a:ext uri="{FF2B5EF4-FFF2-40B4-BE49-F238E27FC236}">
                <a16:creationId xmlns:a16="http://schemas.microsoft.com/office/drawing/2014/main" id="{77C48753-BFC9-4256-9352-E3838C3BD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34" y="2603324"/>
            <a:ext cx="5748862" cy="371810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a:extLst>
              <a:ext uri="{FF2B5EF4-FFF2-40B4-BE49-F238E27FC236}">
                <a16:creationId xmlns:a16="http://schemas.microsoft.com/office/drawing/2014/main" id="{788E8FB5-8128-4159-A4E7-5FD913834289}"/>
              </a:ext>
            </a:extLst>
          </p:cNvPr>
          <p:cNvPicPr>
            <a:picLocks noChangeAspect="1"/>
          </p:cNvPicPr>
          <p:nvPr/>
        </p:nvPicPr>
        <p:blipFill rotWithShape="1">
          <a:blip r:embed="rId5"/>
          <a:srcRect l="41937" t="11972" r="13908" b="12991"/>
          <a:stretch/>
        </p:blipFill>
        <p:spPr>
          <a:xfrm>
            <a:off x="589460" y="2562064"/>
            <a:ext cx="5756336" cy="3728993"/>
          </a:xfrm>
          <a:prstGeom prst="rect">
            <a:avLst/>
          </a:prstGeom>
        </p:spPr>
      </p:pic>
      <p:pic>
        <p:nvPicPr>
          <p:cNvPr id="2" name="Imagen 1"/>
          <p:cNvPicPr>
            <a:picLocks noChangeAspect="1"/>
          </p:cNvPicPr>
          <p:nvPr/>
        </p:nvPicPr>
        <p:blipFill rotWithShape="1">
          <a:blip r:embed="rId6"/>
          <a:srcRect l="60043" t="14438" r="7280" b="52801"/>
          <a:stretch/>
        </p:blipFill>
        <p:spPr>
          <a:xfrm>
            <a:off x="6750348" y="3154240"/>
            <a:ext cx="5104632" cy="3188312"/>
          </a:xfrm>
          <a:prstGeom prst="rect">
            <a:avLst/>
          </a:prstGeom>
        </p:spPr>
      </p:pic>
    </p:spTree>
    <p:extLst>
      <p:ext uri="{BB962C8B-B14F-4D97-AF65-F5344CB8AC3E}">
        <p14:creationId xmlns:p14="http://schemas.microsoft.com/office/powerpoint/2010/main" val="25980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D0BD981-4627-4730-A37B-EEC65BF0EB76}"/>
              </a:ext>
            </a:extLst>
          </p:cNvPr>
          <p:cNvSpPr>
            <a:spLocks noGrp="1"/>
          </p:cNvSpPr>
          <p:nvPr>
            <p:ph type="body" idx="1"/>
          </p:nvPr>
        </p:nvSpPr>
        <p:spPr>
          <a:xfrm>
            <a:off x="831273" y="304800"/>
            <a:ext cx="7533794" cy="823912"/>
          </a:xfrm>
        </p:spPr>
        <p:txBody>
          <a:bodyPr>
            <a:noAutofit/>
          </a:bodyPr>
          <a:lstStyle/>
          <a:p>
            <a:r>
              <a:rPr lang="es-PE" sz="3600" dirty="0">
                <a:latin typeface="Bradley Hand ITC" panose="03070402050302030203" pitchFamily="66" charset="0"/>
              </a:rPr>
              <a:t>Amenazas de productos sustitutos: </a:t>
            </a:r>
          </a:p>
        </p:txBody>
      </p:sp>
      <p:sp>
        <p:nvSpPr>
          <p:cNvPr id="5" name="Rectángulo redondeado 4"/>
          <p:cNvSpPr/>
          <p:nvPr/>
        </p:nvSpPr>
        <p:spPr>
          <a:xfrm>
            <a:off x="642314" y="1178224"/>
            <a:ext cx="2995660" cy="56393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s-PE" dirty="0" smtClean="0">
                <a:solidFill>
                  <a:schemeClr val="bg1"/>
                </a:solidFill>
              </a:rPr>
              <a:t>POTENCIALES</a:t>
            </a:r>
            <a:endParaRPr lang="es-PE" dirty="0"/>
          </a:p>
        </p:txBody>
      </p:sp>
      <p:sp>
        <p:nvSpPr>
          <p:cNvPr id="8" name="Rectángulo redondeado 7"/>
          <p:cNvSpPr/>
          <p:nvPr/>
        </p:nvSpPr>
        <p:spPr>
          <a:xfrm>
            <a:off x="8839200" y="3037225"/>
            <a:ext cx="2763085" cy="56393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s-PE" dirty="0" smtClean="0">
                <a:solidFill>
                  <a:schemeClr val="bg1"/>
                </a:solidFill>
              </a:rPr>
              <a:t>INDIRECTOS</a:t>
            </a:r>
          </a:p>
        </p:txBody>
      </p:sp>
      <p:pic>
        <p:nvPicPr>
          <p:cNvPr id="10" name="Imagen 9"/>
          <p:cNvPicPr>
            <a:picLocks noChangeAspect="1"/>
          </p:cNvPicPr>
          <p:nvPr/>
        </p:nvPicPr>
        <p:blipFill rotWithShape="1">
          <a:blip r:embed="rId2"/>
          <a:srcRect l="61402" t="18112" r="3782" b="45898"/>
          <a:stretch/>
        </p:blipFill>
        <p:spPr>
          <a:xfrm>
            <a:off x="470029" y="1957721"/>
            <a:ext cx="3571393" cy="3754457"/>
          </a:xfrm>
          <a:prstGeom prst="rect">
            <a:avLst/>
          </a:prstGeom>
        </p:spPr>
      </p:pic>
      <p:sp>
        <p:nvSpPr>
          <p:cNvPr id="9" name="Rectángulo redondeado 8"/>
          <p:cNvSpPr/>
          <p:nvPr/>
        </p:nvSpPr>
        <p:spPr>
          <a:xfrm>
            <a:off x="4977246" y="1957721"/>
            <a:ext cx="3060442" cy="56393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s-PE" dirty="0" smtClean="0">
                <a:solidFill>
                  <a:schemeClr val="bg1"/>
                </a:solidFill>
              </a:rPr>
              <a:t>SUSTITUTO</a:t>
            </a:r>
            <a:endParaRPr lang="es-PE" dirty="0"/>
          </a:p>
        </p:txBody>
      </p:sp>
      <p:pic>
        <p:nvPicPr>
          <p:cNvPr id="11" name="Imagen 10"/>
          <p:cNvPicPr>
            <a:picLocks noChangeAspect="1"/>
          </p:cNvPicPr>
          <p:nvPr/>
        </p:nvPicPr>
        <p:blipFill rotWithShape="1">
          <a:blip r:embed="rId3"/>
          <a:srcRect l="65006" t="14797" r="7069" b="41052"/>
          <a:stretch/>
        </p:blipFill>
        <p:spPr>
          <a:xfrm>
            <a:off x="8353776" y="3834949"/>
            <a:ext cx="3589866" cy="2449689"/>
          </a:xfrm>
          <a:prstGeom prst="rect">
            <a:avLst/>
          </a:prstGeom>
        </p:spPr>
      </p:pic>
      <p:pic>
        <p:nvPicPr>
          <p:cNvPr id="13" name="Imagen 12"/>
          <p:cNvPicPr>
            <a:picLocks noChangeAspect="1"/>
          </p:cNvPicPr>
          <p:nvPr/>
        </p:nvPicPr>
        <p:blipFill rotWithShape="1">
          <a:blip r:embed="rId4"/>
          <a:srcRect l="60036" t="15829" r="2498" b="36214"/>
          <a:stretch/>
        </p:blipFill>
        <p:spPr>
          <a:xfrm>
            <a:off x="8353776" y="3834949"/>
            <a:ext cx="3733931" cy="2688430"/>
          </a:xfrm>
          <a:prstGeom prst="rect">
            <a:avLst/>
          </a:prstGeom>
        </p:spPr>
      </p:pic>
      <p:pic>
        <p:nvPicPr>
          <p:cNvPr id="14" name="Imagen 13"/>
          <p:cNvPicPr>
            <a:picLocks noChangeAspect="1"/>
          </p:cNvPicPr>
          <p:nvPr/>
        </p:nvPicPr>
        <p:blipFill rotWithShape="1">
          <a:blip r:embed="rId5"/>
          <a:srcRect l="61655" t="16657" r="6413" b="46599"/>
          <a:stretch/>
        </p:blipFill>
        <p:spPr>
          <a:xfrm>
            <a:off x="4628446" y="2770520"/>
            <a:ext cx="3409242" cy="3604429"/>
          </a:xfrm>
          <a:prstGeom prst="rect">
            <a:avLst/>
          </a:prstGeom>
        </p:spPr>
      </p:pic>
      <p:pic>
        <p:nvPicPr>
          <p:cNvPr id="16" name="Imagen 15"/>
          <p:cNvPicPr>
            <a:picLocks noChangeAspect="1"/>
          </p:cNvPicPr>
          <p:nvPr/>
        </p:nvPicPr>
        <p:blipFill rotWithShape="1">
          <a:blip r:embed="rId6"/>
          <a:srcRect l="59600" t="14879" r="3243" b="47881"/>
          <a:stretch/>
        </p:blipFill>
        <p:spPr>
          <a:xfrm>
            <a:off x="4553721" y="2770520"/>
            <a:ext cx="3483967" cy="3731880"/>
          </a:xfrm>
          <a:prstGeom prst="rect">
            <a:avLst/>
          </a:prstGeom>
        </p:spPr>
      </p:pic>
    </p:spTree>
    <p:extLst>
      <p:ext uri="{BB962C8B-B14F-4D97-AF65-F5344CB8AC3E}">
        <p14:creationId xmlns:p14="http://schemas.microsoft.com/office/powerpoint/2010/main" val="41041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5528" y="2619952"/>
            <a:ext cx="10515600" cy="1325563"/>
          </a:xfrm>
        </p:spPr>
        <p:txBody>
          <a:bodyPr/>
          <a:lstStyle/>
          <a:p>
            <a:r>
              <a:rPr lang="es-PE" dirty="0" smtClean="0">
                <a:latin typeface="Aharoni" panose="02010803020104030203" pitchFamily="2" charset="-79"/>
                <a:cs typeface="Aharoni" panose="02010803020104030203" pitchFamily="2" charset="-79"/>
              </a:rPr>
              <a:t>CADENA DE VALOR </a:t>
            </a:r>
            <a:endParaRPr lang="es-PE" dirty="0">
              <a:latin typeface="Aharoni" panose="02010803020104030203" pitchFamily="2" charset="-79"/>
              <a:cs typeface="Aharoni" panose="02010803020104030203" pitchFamily="2" charset="-79"/>
            </a:endParaRPr>
          </a:p>
        </p:txBody>
      </p:sp>
      <p:pic>
        <p:nvPicPr>
          <p:cNvPr id="4" name="Imagen 3"/>
          <p:cNvPicPr>
            <a:picLocks noChangeAspect="1"/>
          </p:cNvPicPr>
          <p:nvPr/>
        </p:nvPicPr>
        <p:blipFill rotWithShape="1">
          <a:blip r:embed="rId2"/>
          <a:srcRect l="60802" t="16074" r="2886" b="46488"/>
          <a:stretch/>
        </p:blipFill>
        <p:spPr>
          <a:xfrm>
            <a:off x="5995554" y="1278081"/>
            <a:ext cx="5278582" cy="4208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67040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0273" t="17021" r="10103" b="6267"/>
          <a:stretch/>
        </p:blipFill>
        <p:spPr>
          <a:xfrm>
            <a:off x="1246873" y="1334803"/>
            <a:ext cx="10316132" cy="4989368"/>
          </a:xfrm>
          <a:prstGeom prst="rect">
            <a:avLst/>
          </a:prstGeom>
        </p:spPr>
      </p:pic>
      <p:sp>
        <p:nvSpPr>
          <p:cNvPr id="3" name="Título 1"/>
          <p:cNvSpPr txBox="1">
            <a:spLocks/>
          </p:cNvSpPr>
          <p:nvPr/>
        </p:nvSpPr>
        <p:spPr>
          <a:xfrm>
            <a:off x="289558" y="376208"/>
            <a:ext cx="11714019" cy="67396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PE" b="1" u="sng" dirty="0" smtClean="0"/>
              <a:t>CADENA DE VALOR</a:t>
            </a:r>
            <a:endParaRPr lang="es-PE" b="1" u="sng" dirty="0"/>
          </a:p>
        </p:txBody>
      </p:sp>
    </p:spTree>
    <p:extLst>
      <p:ext uri="{BB962C8B-B14F-4D97-AF65-F5344CB8AC3E}">
        <p14:creationId xmlns:p14="http://schemas.microsoft.com/office/powerpoint/2010/main" val="4159471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22131" t="15917" r="22324" b="13661"/>
          <a:stretch/>
        </p:blipFill>
        <p:spPr>
          <a:xfrm>
            <a:off x="1263534" y="182882"/>
            <a:ext cx="9243753" cy="6592158"/>
          </a:xfrm>
          <a:prstGeom prst="rect">
            <a:avLst/>
          </a:prstGeom>
        </p:spPr>
      </p:pic>
      <p:sp>
        <p:nvSpPr>
          <p:cNvPr id="7" name="Rectángulo 6"/>
          <p:cNvSpPr/>
          <p:nvPr/>
        </p:nvSpPr>
        <p:spPr>
          <a:xfrm>
            <a:off x="6932815" y="581891"/>
            <a:ext cx="382385" cy="133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CuadroTexto 7"/>
          <p:cNvSpPr txBox="1"/>
          <p:nvPr/>
        </p:nvSpPr>
        <p:spPr>
          <a:xfrm>
            <a:off x="4621876" y="689957"/>
            <a:ext cx="1670859" cy="276999"/>
          </a:xfrm>
          <a:prstGeom prst="rect">
            <a:avLst/>
          </a:prstGeom>
          <a:noFill/>
          <a:ln>
            <a:noFill/>
          </a:ln>
        </p:spPr>
        <p:txBody>
          <a:bodyPr wrap="square" rtlCol="0">
            <a:spAutoFit/>
          </a:bodyPr>
          <a:lstStyle/>
          <a:p>
            <a:r>
              <a:rPr lang="es-PE" sz="1200" dirty="0" smtClean="0">
                <a:solidFill>
                  <a:schemeClr val="bg1"/>
                </a:solidFill>
                <a:latin typeface="Calibri" panose="020F0502020204030204" pitchFamily="34" charset="0"/>
                <a:cs typeface="Calibri" panose="020F0502020204030204" pitchFamily="34" charset="0"/>
              </a:rPr>
              <a:t>saludable</a:t>
            </a:r>
            <a:endParaRPr lang="es-PE" sz="1200" dirty="0">
              <a:solidFill>
                <a:schemeClr val="bg1"/>
              </a:solidFill>
              <a:latin typeface="Calibri" panose="020F0502020204030204" pitchFamily="34" charset="0"/>
              <a:cs typeface="Calibri" panose="020F0502020204030204" pitchFamily="34" charset="0"/>
            </a:endParaRPr>
          </a:p>
        </p:txBody>
      </p:sp>
      <p:sp>
        <p:nvSpPr>
          <p:cNvPr id="10" name="Rectángulo 9"/>
          <p:cNvSpPr/>
          <p:nvPr/>
        </p:nvSpPr>
        <p:spPr>
          <a:xfrm>
            <a:off x="5885410" y="1396538"/>
            <a:ext cx="556954" cy="1496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CuadroTexto 8"/>
          <p:cNvSpPr txBox="1"/>
          <p:nvPr/>
        </p:nvSpPr>
        <p:spPr>
          <a:xfrm>
            <a:off x="5793971" y="1371324"/>
            <a:ext cx="1296786" cy="215444"/>
          </a:xfrm>
          <a:prstGeom prst="rect">
            <a:avLst/>
          </a:prstGeom>
          <a:noFill/>
        </p:spPr>
        <p:txBody>
          <a:bodyPr wrap="square" rtlCol="0">
            <a:spAutoFit/>
          </a:bodyPr>
          <a:lstStyle/>
          <a:p>
            <a:r>
              <a:rPr lang="es-PE" sz="800" b="1" dirty="0" smtClean="0">
                <a:solidFill>
                  <a:schemeClr val="bg1"/>
                </a:solidFill>
                <a:latin typeface="Calibri" panose="020F0502020204030204" pitchFamily="34" charset="0"/>
                <a:cs typeface="Calibri" panose="020F0502020204030204" pitchFamily="34" charset="0"/>
              </a:rPr>
              <a:t>trabajadores</a:t>
            </a:r>
            <a:endParaRPr lang="es-PE" sz="800" b="1" dirty="0">
              <a:solidFill>
                <a:schemeClr val="bg1"/>
              </a:solidFill>
              <a:latin typeface="Calibri" panose="020F0502020204030204" pitchFamily="34" charset="0"/>
              <a:cs typeface="Calibri" panose="020F0502020204030204" pitchFamily="34" charset="0"/>
            </a:endParaRPr>
          </a:p>
        </p:txBody>
      </p:sp>
      <p:sp>
        <p:nvSpPr>
          <p:cNvPr id="11" name="Rectángulo 10"/>
          <p:cNvSpPr/>
          <p:nvPr/>
        </p:nvSpPr>
        <p:spPr>
          <a:xfrm>
            <a:off x="7863840" y="4098173"/>
            <a:ext cx="2410691" cy="1662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tx1"/>
                </a:solidFill>
              </a:ln>
              <a:solidFill>
                <a:schemeClr val="tx1"/>
              </a:solidFill>
            </a:endParaRPr>
          </a:p>
        </p:txBody>
      </p:sp>
    </p:spTree>
    <p:extLst>
      <p:ext uri="{BB962C8B-B14F-4D97-AF65-F5344CB8AC3E}">
        <p14:creationId xmlns:p14="http://schemas.microsoft.com/office/powerpoint/2010/main" val="757885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80F5-3DEA-4ACE-8B32-A08B8B54F54C}"/>
              </a:ext>
            </a:extLst>
          </p:cNvPr>
          <p:cNvSpPr>
            <a:spLocks noGrp="1"/>
          </p:cNvSpPr>
          <p:nvPr>
            <p:ph type="ctrTitle"/>
          </p:nvPr>
        </p:nvSpPr>
        <p:spPr>
          <a:xfrm>
            <a:off x="93519" y="958670"/>
            <a:ext cx="7543800" cy="485667"/>
          </a:xfrm>
        </p:spPr>
        <p:txBody>
          <a:bodyPr>
            <a:normAutofit fontScale="90000"/>
          </a:bodyPr>
          <a:lstStyle/>
          <a:p>
            <a:r>
              <a:rPr lang="es-PE" sz="5600" dirty="0"/>
              <a:t> IDEA DE NEGOCIO </a:t>
            </a:r>
            <a:r>
              <a:rPr lang="es-PE" dirty="0"/>
              <a:t>:</a:t>
            </a:r>
          </a:p>
        </p:txBody>
      </p:sp>
      <p:sp>
        <p:nvSpPr>
          <p:cNvPr id="3" name="Subtítulo 2">
            <a:extLst>
              <a:ext uri="{FF2B5EF4-FFF2-40B4-BE49-F238E27FC236}">
                <a16:creationId xmlns:a16="http://schemas.microsoft.com/office/drawing/2014/main" id="{A6EED1CB-E453-4567-9EAD-C3B42B4999C2}"/>
              </a:ext>
            </a:extLst>
          </p:cNvPr>
          <p:cNvSpPr>
            <a:spLocks noGrp="1"/>
          </p:cNvSpPr>
          <p:nvPr>
            <p:ph type="subTitle" idx="1"/>
          </p:nvPr>
        </p:nvSpPr>
        <p:spPr>
          <a:xfrm>
            <a:off x="649356" y="1901534"/>
            <a:ext cx="5618922" cy="4486013"/>
          </a:xfrm>
        </p:spPr>
        <p:txBody>
          <a:bodyPr>
            <a:normAutofit fontScale="92500" lnSpcReduction="20000"/>
          </a:bodyPr>
          <a:lstStyle/>
          <a:p>
            <a:pPr algn="just"/>
            <a:r>
              <a:rPr lang="es-PE" sz="1800" dirty="0">
                <a:solidFill>
                  <a:schemeClr val="tx1"/>
                </a:solidFill>
                <a:latin typeface="Bookman Old Style" panose="02050604050505020204" pitchFamily="18" charset="0"/>
              </a:rPr>
              <a:t>Nuestra idea de Negocio , nace en base a la escases de venta de productos saludables, por ende se dio la creación de nuestro “ ”, donde ofrecemos productos saludables , como nuestro producto estrella , la ensalada de fruta , y otros  complementos como jugos entre otros aperitivos .</a:t>
            </a:r>
          </a:p>
          <a:p>
            <a:pPr algn="just"/>
            <a:r>
              <a:rPr lang="es-PE" sz="1800" dirty="0">
                <a:solidFill>
                  <a:schemeClr val="tx1"/>
                </a:solidFill>
                <a:latin typeface="Bookman Old Style" panose="02050604050505020204" pitchFamily="18" charset="0"/>
              </a:rPr>
              <a:t>Este negocio esta basado en ser solo para venta al paso y delivery , ya que estos aperitivos son de consumo rápido, dejando la necesidad de encontrar lugares cómodos para tomarse su tiempo. </a:t>
            </a:r>
          </a:p>
          <a:p>
            <a:pPr algn="just"/>
            <a:r>
              <a:rPr lang="es-PE" sz="1800" dirty="0">
                <a:solidFill>
                  <a:schemeClr val="tx1"/>
                </a:solidFill>
                <a:latin typeface="Bookman Old Style" panose="02050604050505020204" pitchFamily="18" charset="0"/>
              </a:rPr>
              <a:t>Brindándole, personalización, rapidez y calidad. </a:t>
            </a:r>
          </a:p>
          <a:p>
            <a:pPr algn="just"/>
            <a:r>
              <a:rPr lang="es-PE" sz="1800" dirty="0">
                <a:solidFill>
                  <a:schemeClr val="tx1"/>
                </a:solidFill>
                <a:latin typeface="Bookman Old Style" panose="02050604050505020204" pitchFamily="18" charset="0"/>
              </a:rPr>
              <a:t>Presentación: Ensaladas de frutas especial en </a:t>
            </a:r>
            <a:r>
              <a:rPr lang="es-PE" sz="1800" dirty="0" smtClean="0">
                <a:solidFill>
                  <a:schemeClr val="tx1"/>
                </a:solidFill>
                <a:latin typeface="Bookman Old Style" panose="02050604050505020204" pitchFamily="18" charset="0"/>
              </a:rPr>
              <a:t>un </a:t>
            </a:r>
            <a:r>
              <a:rPr lang="es-PE" sz="1800" dirty="0">
                <a:solidFill>
                  <a:schemeClr val="tx1"/>
                </a:solidFill>
                <a:latin typeface="Bookman Old Style" panose="02050604050505020204" pitchFamily="18" charset="0"/>
              </a:rPr>
              <a:t>envase en forma de cono, de material eco amigables.</a:t>
            </a:r>
          </a:p>
        </p:txBody>
      </p:sp>
      <p:pic>
        <p:nvPicPr>
          <p:cNvPr id="4" name="Imagen 3"/>
          <p:cNvPicPr>
            <a:picLocks noChangeAspect="1"/>
          </p:cNvPicPr>
          <p:nvPr/>
        </p:nvPicPr>
        <p:blipFill>
          <a:blip r:embed="rId2"/>
          <a:stretch>
            <a:fillRect/>
          </a:stretch>
        </p:blipFill>
        <p:spPr>
          <a:xfrm>
            <a:off x="6651781" y="1733146"/>
            <a:ext cx="4700285" cy="42498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Imagen 4"/>
          <p:cNvPicPr>
            <a:picLocks noChangeAspect="1"/>
          </p:cNvPicPr>
          <p:nvPr/>
        </p:nvPicPr>
        <p:blipFill rotWithShape="1">
          <a:blip r:embed="rId3"/>
          <a:srcRect l="67963" t="15466" r="8037" b="31325"/>
          <a:stretch/>
        </p:blipFill>
        <p:spPr>
          <a:xfrm>
            <a:off x="6615412" y="1444337"/>
            <a:ext cx="4773022" cy="47815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49787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VIABILIDAD</a:t>
            </a:r>
            <a:endParaRPr lang="es-PE" dirty="0"/>
          </a:p>
        </p:txBody>
      </p:sp>
      <p:sp>
        <p:nvSpPr>
          <p:cNvPr id="3" name="Marcador de contenido 2"/>
          <p:cNvSpPr>
            <a:spLocks noGrp="1"/>
          </p:cNvSpPr>
          <p:nvPr>
            <p:ph idx="1"/>
          </p:nvPr>
        </p:nvSpPr>
        <p:spPr>
          <a:xfrm>
            <a:off x="720927" y="1471027"/>
            <a:ext cx="8946541" cy="4195481"/>
          </a:xfrm>
        </p:spPr>
        <p:txBody>
          <a:bodyPr/>
          <a:lstStyle/>
          <a:p>
            <a:r>
              <a:rPr lang="es-PE" dirty="0"/>
              <a:t>La idea de Negocio de la ensalada de fruta en presentación de cono, sería viable ya que la mayoría de las personas están tomando conciencia en su hábito alimenticio desde que se pusieron los octógonos en los alimentos industrializados cuando se aprobó la Ley de Promoción de la Alimentación Saludable. A esto, podemos añadir futuros clientes que ya tengan un hábito alimenticio saludable, para así sorprender a todos y seguir captando nuevos clientes con nuestra presentación en forma de cono y con los cortes especiales que le daremos a las frutas.</a:t>
            </a:r>
          </a:p>
          <a:p>
            <a:endParaRPr lang="es-PE" dirty="0"/>
          </a:p>
        </p:txBody>
      </p:sp>
    </p:spTree>
    <p:extLst>
      <p:ext uri="{BB962C8B-B14F-4D97-AF65-F5344CB8AC3E}">
        <p14:creationId xmlns:p14="http://schemas.microsoft.com/office/powerpoint/2010/main" val="3649978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extLst>
              <a:ext uri="{BEBA8EAE-BF5A-486C-A8C5-ECC9F3942E4B}">
                <a14:imgProps xmlns:a14="http://schemas.microsoft.com/office/drawing/2010/main">
                  <a14:imgLayer r:embed="rId3">
                    <a14:imgEffect>
                      <a14:backgroundRemoval t="19778" b="52667" l="69563" r="90938">
                        <a14:foregroundMark x1="72063" y1="48444" x2="71563" y2="37778"/>
                        <a14:foregroundMark x1="72625" y1="35444" x2="71938" y2="26333"/>
                        <a14:foregroundMark x1="71375" y1="26111" x2="73688" y2="25778"/>
                        <a14:foregroundMark x1="72000" y1="25444" x2="73688" y2="24778"/>
                        <a14:foregroundMark x1="75813" y1="25667" x2="76500" y2="30778"/>
                        <a14:foregroundMark x1="74000" y1="32000" x2="78125" y2="25444"/>
                        <a14:foregroundMark x1="75750" y1="47111" x2="72438" y2="35667"/>
                        <a14:foregroundMark x1="70938" y1="32333" x2="70875" y2="35222"/>
                        <a14:foregroundMark x1="73000" y1="28333" x2="78250" y2="32889"/>
                        <a14:foregroundMark x1="73688" y1="34556" x2="74750" y2="34222"/>
                        <a14:foregroundMark x1="74750" y1="34222" x2="76875" y2="33667"/>
                        <a14:foregroundMark x1="77188" y1="30333" x2="79000" y2="23889"/>
                        <a14:foregroundMark x1="78500" y1="28667" x2="80313" y2="28667"/>
                        <a14:foregroundMark x1="79563" y1="28333" x2="81063" y2="28111"/>
                        <a14:foregroundMark x1="79000" y1="25444" x2="79625" y2="24222"/>
                        <a14:foregroundMark x1="74500" y1="26111" x2="76063" y2="23778"/>
                        <a14:foregroundMark x1="76750" y1="25667" x2="76250" y2="24333"/>
                        <a14:foregroundMark x1="71125" y1="47889" x2="72625" y2="48889"/>
                        <a14:foregroundMark x1="74875" y1="48667" x2="76563" y2="48778"/>
                        <a14:foregroundMark x1="79250" y1="23778" x2="79438" y2="24000"/>
                      </a14:backgroundRemoval>
                    </a14:imgEffect>
                  </a14:imgLayer>
                </a14:imgProps>
              </a:ext>
            </a:extLst>
          </a:blip>
          <a:srcRect l="68061" t="15694" r="7496" b="43140"/>
          <a:stretch/>
        </p:blipFill>
        <p:spPr>
          <a:xfrm>
            <a:off x="-451466" y="-580758"/>
            <a:ext cx="11725166" cy="6358855"/>
          </a:xfrm>
          <a:prstGeom prst="rect">
            <a:avLst/>
          </a:prstGeom>
          <a:effectLst>
            <a:outerShdw blurRad="1092200" dist="50800" dir="5400000" sx="50000" sy="50000" algn="ctr" rotWithShape="0">
              <a:srgbClr val="000000">
                <a:alpha val="35000"/>
              </a:srgbClr>
            </a:outerShdw>
            <a:reflection blurRad="190500" stA="0" endPos="0" dist="50800" dir="5400000" sy="-100000" algn="bl" rotWithShape="0"/>
          </a:effectLst>
        </p:spPr>
      </p:pic>
      <p:sp>
        <p:nvSpPr>
          <p:cNvPr id="2" name="CuadroTexto 1"/>
          <p:cNvSpPr txBox="1"/>
          <p:nvPr/>
        </p:nvSpPr>
        <p:spPr>
          <a:xfrm>
            <a:off x="489003" y="3881122"/>
            <a:ext cx="5215626" cy="2397451"/>
          </a:xfrm>
          <a:prstGeom prst="rect">
            <a:avLst/>
          </a:prstGeom>
          <a:noFill/>
        </p:spPr>
        <p:txBody>
          <a:bodyPr wrap="square" rtlCol="0">
            <a:spAutoFit/>
          </a:bodyPr>
          <a:lstStyle/>
          <a:p>
            <a:pPr algn="just">
              <a:lnSpc>
                <a:spcPct val="107000"/>
              </a:lnSpc>
              <a:spcAft>
                <a:spcPts val="800"/>
              </a:spcAft>
            </a:pPr>
            <a:r>
              <a:rPr lang="es-ES" sz="2800" b="1" dirty="0">
                <a:solidFill>
                  <a:schemeClr val="accent1"/>
                </a:solidFill>
                <a:ea typeface="Calibri" panose="020F0502020204030204" pitchFamily="34" charset="0"/>
                <a:cs typeface="Arial" panose="020B0604020202020204" pitchFamily="34" charset="0"/>
              </a:rPr>
              <a:t>Ser la primera opción de consumo en la zona, llegando con nuestros productos a nuevos mercados. </a:t>
            </a:r>
            <a:endParaRPr lang="es-PE" sz="2800" b="1" dirty="0">
              <a:solidFill>
                <a:schemeClr val="accent1"/>
              </a:solidFill>
              <a:ea typeface="Calibri" panose="020F0502020204030204" pitchFamily="34" charset="0"/>
              <a:cs typeface="Arial" panose="020B0604020202020204" pitchFamily="34" charset="0"/>
            </a:endParaRPr>
          </a:p>
        </p:txBody>
      </p:sp>
      <p:sp>
        <p:nvSpPr>
          <p:cNvPr id="6" name="CuadroTexto 5"/>
          <p:cNvSpPr txBox="1"/>
          <p:nvPr/>
        </p:nvSpPr>
        <p:spPr>
          <a:xfrm>
            <a:off x="6098513" y="3994011"/>
            <a:ext cx="5427443" cy="2068195"/>
          </a:xfrm>
          <a:prstGeom prst="rect">
            <a:avLst/>
          </a:prstGeom>
          <a:noFill/>
        </p:spPr>
        <p:txBody>
          <a:bodyPr wrap="square" rtlCol="0">
            <a:spAutoFit/>
          </a:bodyPr>
          <a:lstStyle/>
          <a:p>
            <a:pPr algn="just">
              <a:lnSpc>
                <a:spcPct val="107000"/>
              </a:lnSpc>
              <a:spcAft>
                <a:spcPts val="800"/>
              </a:spcAft>
            </a:pPr>
            <a:r>
              <a:rPr lang="es-ES" sz="2400" b="1" dirty="0" smtClean="0">
                <a:solidFill>
                  <a:schemeClr val="tx2"/>
                </a:solidFill>
                <a:ea typeface="Calibri" panose="020F0502020204030204" pitchFamily="34" charset="0"/>
                <a:cs typeface="Arial" panose="020B0604020202020204" pitchFamily="34" charset="0"/>
              </a:rPr>
              <a:t>Ofrecer </a:t>
            </a:r>
            <a:r>
              <a:rPr lang="es-ES" sz="2400" b="1" dirty="0">
                <a:solidFill>
                  <a:schemeClr val="tx2"/>
                </a:solidFill>
                <a:ea typeface="Calibri" panose="020F0502020204030204" pitchFamily="34" charset="0"/>
                <a:cs typeface="Arial" panose="020B0604020202020204" pitchFamily="34" charset="0"/>
              </a:rPr>
              <a:t>a todos nuestros clientes alimentos cuidadosamente seleccionados para fomentar hábitos saludables de alimentación. </a:t>
            </a:r>
            <a:endParaRPr lang="es-PE" sz="2400" b="1" dirty="0">
              <a:solidFill>
                <a:schemeClr val="tx2"/>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78942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5691" y="2723861"/>
            <a:ext cx="10515600" cy="1325563"/>
          </a:xfrm>
        </p:spPr>
        <p:txBody>
          <a:bodyPr/>
          <a:lstStyle/>
          <a:p>
            <a:r>
              <a:rPr lang="es-PE" dirty="0" smtClean="0"/>
              <a:t>MACROENTORNO :</a:t>
            </a:r>
            <a:br>
              <a:rPr lang="es-PE" dirty="0" smtClean="0"/>
            </a:br>
            <a:r>
              <a:rPr lang="es-PE" dirty="0" smtClean="0"/>
              <a:t>P. E. S. T. E . L </a:t>
            </a:r>
            <a:endParaRPr lang="es-PE" dirty="0"/>
          </a:p>
        </p:txBody>
      </p:sp>
      <p:pic>
        <p:nvPicPr>
          <p:cNvPr id="4" name="Imagen 3"/>
          <p:cNvPicPr>
            <a:picLocks noChangeAspect="1"/>
          </p:cNvPicPr>
          <p:nvPr/>
        </p:nvPicPr>
        <p:blipFill rotWithShape="1">
          <a:blip r:embed="rId2"/>
          <a:srcRect l="14670" t="19828" r="13761" b="13387"/>
          <a:stretch/>
        </p:blipFill>
        <p:spPr>
          <a:xfrm>
            <a:off x="6119860" y="2074848"/>
            <a:ext cx="5424055" cy="28471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3573913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955964" y="333875"/>
            <a:ext cx="11714019" cy="67396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PE" b="1" u="sng" dirty="0" smtClean="0"/>
              <a:t>MACROENTORNO</a:t>
            </a:r>
            <a:endParaRPr lang="es-PE" b="1" u="sng" dirty="0"/>
          </a:p>
        </p:txBody>
      </p:sp>
      <p:pic>
        <p:nvPicPr>
          <p:cNvPr id="9" name="Imagen 8"/>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000"/>
                    </a14:imgEffect>
                  </a14:imgLayer>
                </a14:imgProps>
              </a:ext>
            </a:extLst>
          </a:blip>
          <a:srcRect l="64326" t="21667" r="3795" b="35227"/>
          <a:stretch/>
        </p:blipFill>
        <p:spPr>
          <a:xfrm>
            <a:off x="6965245" y="1356914"/>
            <a:ext cx="4278488" cy="4814476"/>
          </a:xfrm>
          <a:prstGeom prst="rect">
            <a:avLst/>
          </a:prstGeom>
          <a:noFill/>
          <a:effectLst>
            <a:outerShdw dist="50800" dir="5400000" algn="ctr" rotWithShape="0">
              <a:schemeClr val="tx1">
                <a:alpha val="0"/>
              </a:schemeClr>
            </a:outerShdw>
          </a:effectLst>
        </p:spPr>
      </p:pic>
      <p:sp>
        <p:nvSpPr>
          <p:cNvPr id="5" name="CuadroTexto 4"/>
          <p:cNvSpPr txBox="1"/>
          <p:nvPr/>
        </p:nvSpPr>
        <p:spPr>
          <a:xfrm>
            <a:off x="398928" y="1356914"/>
            <a:ext cx="5979295" cy="4955203"/>
          </a:xfrm>
          <a:prstGeom prst="rect">
            <a:avLst/>
          </a:prstGeom>
          <a:noFill/>
        </p:spPr>
        <p:txBody>
          <a:bodyPr wrap="square" rtlCol="0">
            <a:spAutoFit/>
          </a:bodyPr>
          <a:lstStyle/>
          <a:p>
            <a:pPr marL="285750" indent="-285750">
              <a:buFont typeface="Arial" panose="020B0604020202020204" pitchFamily="34" charset="0"/>
              <a:buChar char="•"/>
            </a:pPr>
            <a:r>
              <a:rPr lang="es-PE" sz="2800" b="1" u="sng" dirty="0" smtClean="0">
                <a:latin typeface="Bradley Hand ITC" panose="03070402050302030203" pitchFamily="66" charset="0"/>
              </a:rPr>
              <a:t>Análisis Político:</a:t>
            </a:r>
          </a:p>
          <a:p>
            <a:pPr marL="265113" algn="just">
              <a:tabLst>
                <a:tab pos="11212513" algn="l"/>
              </a:tabLst>
            </a:pPr>
            <a:r>
              <a:rPr lang="es-PE" dirty="0" smtClean="0">
                <a:latin typeface="Bookman Old Style" panose="02050604050505020204" pitchFamily="18" charset="0"/>
              </a:rPr>
              <a:t>La crisis política que esta abarcando actualmente en el Perú, hace que la población entre en incertidumbre y esto afecta negativamente al comportamiento de la inversión privada, al consumo privado, la productividad de la gente y la disminución de los niveles de ventas en los negocios; ya que el Presidente Vizcarra mediante Decreto Supremo N°165-2019-PCM, disolvió constitucionalmente el Congreso de la República. Ésta decisión esta amparada por el artículo 134 de la Constitución política del Perú; por el cual, se ha convocado para el 26 de enero de 2020 las elecciones congresales.</a:t>
            </a:r>
          </a:p>
          <a:p>
            <a:pPr marL="265113" algn="just">
              <a:tabLst>
                <a:tab pos="11212513" algn="l"/>
              </a:tabLst>
            </a:pPr>
            <a:r>
              <a:rPr lang="es-PE" dirty="0" smtClean="0">
                <a:latin typeface="Bookman Old Style" panose="02050604050505020204" pitchFamily="18" charset="0"/>
              </a:rPr>
              <a:t>Ante ésta coyuntura, algunos negocios se podrían ver afectados. </a:t>
            </a:r>
          </a:p>
          <a:p>
            <a:pPr marL="265113" algn="just">
              <a:tabLst>
                <a:tab pos="11212513" algn="l"/>
              </a:tabLst>
            </a:pPr>
            <a:endParaRPr lang="es-PE" dirty="0" smtClean="0"/>
          </a:p>
        </p:txBody>
      </p:sp>
    </p:spTree>
    <p:extLst>
      <p:ext uri="{BB962C8B-B14F-4D97-AF65-F5344CB8AC3E}">
        <p14:creationId xmlns:p14="http://schemas.microsoft.com/office/powerpoint/2010/main" val="38694768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71979" y="452718"/>
            <a:ext cx="6375578" cy="6355586"/>
          </a:xfrm>
          <a:prstGeom prst="rect">
            <a:avLst/>
          </a:prstGeom>
        </p:spPr>
        <p:txBody>
          <a:bodyPr wrap="square">
            <a:spAutoFit/>
          </a:bodyPr>
          <a:lstStyle/>
          <a:p>
            <a:pPr marL="285750" indent="-285750" algn="just">
              <a:buFont typeface="Arial" panose="020B0604020202020204" pitchFamily="34" charset="0"/>
              <a:buChar char="•"/>
              <a:tabLst>
                <a:tab pos="11212513" algn="l"/>
              </a:tabLst>
            </a:pPr>
            <a:r>
              <a:rPr lang="es-PE" sz="3200" b="1" u="sng" dirty="0">
                <a:latin typeface="Bradley Hand ITC" panose="03070402050302030203" pitchFamily="66" charset="0"/>
              </a:rPr>
              <a:t>Análisis Económico:</a:t>
            </a:r>
          </a:p>
          <a:p>
            <a:pPr marL="265113" algn="just">
              <a:tabLst>
                <a:tab pos="11212513" algn="l"/>
              </a:tabLst>
            </a:pPr>
            <a:endParaRPr lang="es-PE" sz="1700" dirty="0" smtClean="0">
              <a:latin typeface="Bookman Old Style" panose="02050604050505020204" pitchFamily="18" charset="0"/>
            </a:endParaRPr>
          </a:p>
          <a:p>
            <a:pPr marL="265113" algn="just">
              <a:tabLst>
                <a:tab pos="11212513" algn="l"/>
              </a:tabLst>
            </a:pPr>
            <a:r>
              <a:rPr lang="es-PE" sz="1700" dirty="0" smtClean="0">
                <a:latin typeface="Bookman Old Style" panose="02050604050505020204" pitchFamily="18" charset="0"/>
              </a:rPr>
              <a:t>Según </a:t>
            </a:r>
            <a:r>
              <a:rPr lang="es-PE" sz="1700" dirty="0">
                <a:latin typeface="Bookman Old Style" panose="02050604050505020204" pitchFamily="18" charset="0"/>
              </a:rPr>
              <a:t>el Instituto Nacional de Estadística e Informática (INEI), la economía peruana creció 3.39% en Agosto, resultando la tasa más alta de éste año. Esto se dio gracias a la recuperación de sectores Servicios y Minería e hidrocarburos; donde el acumulado de Enero a Agosto, el PBI acumula una expansión de 2.14%.</a:t>
            </a:r>
          </a:p>
          <a:p>
            <a:pPr marL="265113" algn="just">
              <a:tabLst>
                <a:tab pos="11212513" algn="l"/>
              </a:tabLst>
            </a:pPr>
            <a:r>
              <a:rPr lang="es-PE" sz="1700" dirty="0">
                <a:latin typeface="Bookman Old Style" panose="02050604050505020204" pitchFamily="18" charset="0"/>
              </a:rPr>
              <a:t>En el mes de Julio del presente año, la U.N.I. organizó un Simposio Internacional en Gestión Minera (SIGEMIN 2019) donde mostraron que entre los años 2000 y 2018, el PBI </a:t>
            </a:r>
            <a:r>
              <a:rPr lang="es-PE" sz="1700" dirty="0" smtClean="0">
                <a:latin typeface="Bookman Old Style" panose="02050604050505020204" pitchFamily="18" charset="0"/>
              </a:rPr>
              <a:t>Per cápita  </a:t>
            </a:r>
            <a:r>
              <a:rPr lang="es-PE" sz="1700" dirty="0">
                <a:latin typeface="Bookman Old Style" panose="02050604050505020204" pitchFamily="18" charset="0"/>
              </a:rPr>
              <a:t>(ingreso promedio) del </a:t>
            </a:r>
            <a:r>
              <a:rPr lang="es-PE" sz="1700" dirty="0" smtClean="0">
                <a:latin typeface="Bookman Old Style" panose="02050604050505020204" pitchFamily="18" charset="0"/>
              </a:rPr>
              <a:t>Perú </a:t>
            </a:r>
            <a:r>
              <a:rPr lang="es-PE" sz="1700" dirty="0">
                <a:latin typeface="Bookman Old Style" panose="02050604050505020204" pitchFamily="18" charset="0"/>
              </a:rPr>
              <a:t>creció a una tasa promedio anual de 3.8%, siendo la tasa más alta entre los países de América de Sur y México.</a:t>
            </a:r>
          </a:p>
          <a:p>
            <a:pPr marL="265113" algn="just">
              <a:tabLst>
                <a:tab pos="11212513" algn="l"/>
              </a:tabLst>
            </a:pPr>
            <a:r>
              <a:rPr lang="es-PE" sz="1700" dirty="0">
                <a:latin typeface="Bookman Old Style" panose="02050604050505020204" pitchFamily="18" charset="0"/>
              </a:rPr>
              <a:t>Los analistas internacionales de Focus Economics emitieron un informe donde proyectan que el tipo de cambio en el Perú en este año sería de S/3.37 por dólar estadounidense y en el 2020 llegaría a S/3.34. Teniendo en cuenta que desde el 2016, el tipo de cambio comenzó a disminuir de S/3.373 a S/3.258 (2017) y a S/3.221 (2018).</a:t>
            </a:r>
          </a:p>
          <a:p>
            <a:pPr marL="265113" algn="just">
              <a:tabLst>
                <a:tab pos="11212513" algn="l"/>
              </a:tabLst>
            </a:pPr>
            <a:endParaRPr lang="es-PE" dirty="0"/>
          </a:p>
        </p:txBody>
      </p:sp>
      <p:pic>
        <p:nvPicPr>
          <p:cNvPr id="4" name="Imagen 3"/>
          <p:cNvPicPr>
            <a:picLocks noChangeAspect="1"/>
          </p:cNvPicPr>
          <p:nvPr/>
        </p:nvPicPr>
        <p:blipFill rotWithShape="1">
          <a:blip r:embed="rId2"/>
          <a:srcRect l="71965" t="14646" r="10707" b="59187"/>
          <a:stretch/>
        </p:blipFill>
        <p:spPr>
          <a:xfrm>
            <a:off x="7202310" y="1659467"/>
            <a:ext cx="4166360" cy="39059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36014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16087" y="765667"/>
            <a:ext cx="10532021" cy="3016210"/>
          </a:xfrm>
          <a:prstGeom prst="rect">
            <a:avLst/>
          </a:prstGeom>
        </p:spPr>
        <p:txBody>
          <a:bodyPr wrap="square">
            <a:spAutoFit/>
          </a:bodyPr>
          <a:lstStyle/>
          <a:p>
            <a:pPr marL="285750" indent="-285750" algn="just">
              <a:buFont typeface="Arial" panose="020B0604020202020204" pitchFamily="34" charset="0"/>
              <a:buChar char="•"/>
              <a:tabLst>
                <a:tab pos="11212513" algn="l"/>
              </a:tabLst>
            </a:pPr>
            <a:r>
              <a:rPr lang="es-PE" sz="2800" b="1" u="sng" dirty="0">
                <a:latin typeface="Bradley Hand ITC" panose="03070402050302030203" pitchFamily="66" charset="0"/>
              </a:rPr>
              <a:t>Análisis </a:t>
            </a:r>
            <a:r>
              <a:rPr lang="es-PE" sz="2800" b="1" u="sng" dirty="0" smtClean="0">
                <a:latin typeface="Bradley Hand ITC" panose="03070402050302030203" pitchFamily="66" charset="0"/>
              </a:rPr>
              <a:t>Tecnológico:</a:t>
            </a:r>
          </a:p>
          <a:p>
            <a:pPr marL="265113" algn="just">
              <a:tabLst>
                <a:tab pos="11212513" algn="l"/>
              </a:tabLst>
            </a:pPr>
            <a:r>
              <a:rPr lang="es-PE" dirty="0" smtClean="0">
                <a:latin typeface="Bookman Old Style" panose="02050604050505020204" pitchFamily="18" charset="0"/>
              </a:rPr>
              <a:t>En los últimos años en el sector tecnología ha ido aumentando en el Perú ya que en la mayoría de las personas lo emplean en su vida diaria; como por ejemplo, las redes sociales ya que siempre están conectados e informados de los sucesos que transcurren a diario. También tenemos las aplicaciones que descargan en sus celulares, esto hace que les facilite las actividades que tienen que hacer y/o satisfacer sus necesidades.</a:t>
            </a:r>
          </a:p>
          <a:p>
            <a:pPr marL="265113" algn="just">
              <a:tabLst>
                <a:tab pos="11212513" algn="l"/>
              </a:tabLst>
            </a:pPr>
            <a:r>
              <a:rPr lang="es-PE" dirty="0" smtClean="0">
                <a:latin typeface="Bookman Old Style" panose="02050604050505020204" pitchFamily="18" charset="0"/>
              </a:rPr>
              <a:t>Por otro lado, tenemos a las empresas que también están invirtiendo en tecnologías para la optimización de sus procesos y así ahorrar en costos.</a:t>
            </a:r>
          </a:p>
          <a:p>
            <a:pPr marL="265113" algn="just">
              <a:tabLst>
                <a:tab pos="11212513" algn="l"/>
              </a:tabLst>
            </a:pPr>
            <a:r>
              <a:rPr lang="es-PE" dirty="0" smtClean="0">
                <a:latin typeface="Bookman Old Style" panose="02050604050505020204" pitchFamily="18" charset="0"/>
              </a:rPr>
              <a:t>En consecuencia, toda empresa tiene que emplear la tecnología ya que así puede lograr adaptarse y cumplir con las necesidades de sus clientes.</a:t>
            </a:r>
            <a:endParaRPr lang="es-PE" dirty="0">
              <a:latin typeface="Bookman Old Style" panose="02050604050505020204" pitchFamily="18" charset="0"/>
            </a:endParaRPr>
          </a:p>
        </p:txBody>
      </p:sp>
    </p:spTree>
    <p:extLst>
      <p:ext uri="{BB962C8B-B14F-4D97-AF65-F5344CB8AC3E}">
        <p14:creationId xmlns:p14="http://schemas.microsoft.com/office/powerpoint/2010/main" val="31655411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98309" y="1136851"/>
            <a:ext cx="11089385" cy="1846659"/>
          </a:xfrm>
          <a:prstGeom prst="rect">
            <a:avLst/>
          </a:prstGeom>
        </p:spPr>
        <p:txBody>
          <a:bodyPr wrap="square">
            <a:spAutoFit/>
          </a:bodyPr>
          <a:lstStyle/>
          <a:p>
            <a:pPr marL="285750" indent="-285750">
              <a:buFont typeface="Arial" panose="020B0604020202020204" pitchFamily="34" charset="0"/>
              <a:buChar char="•"/>
            </a:pPr>
            <a:r>
              <a:rPr lang="es-PE" sz="2400" b="1" u="sng" dirty="0">
                <a:latin typeface="Bradley Hand ITC" panose="03070402050302030203" pitchFamily="66" charset="0"/>
              </a:rPr>
              <a:t>Análisis Ecológico:</a:t>
            </a:r>
          </a:p>
          <a:p>
            <a:pPr marL="265113" algn="just">
              <a:tabLst>
                <a:tab pos="11212513" algn="l"/>
              </a:tabLst>
            </a:pPr>
            <a:r>
              <a:rPr lang="es-PE" dirty="0">
                <a:latin typeface="Bookman Old Style" panose="02050604050505020204" pitchFamily="18" charset="0"/>
              </a:rPr>
              <a:t>En estos últimos años, las personas están tomando más conciencia con respecto al cuidado del medio ambiente; por ejemplo, están usando bolsas biodegradables o bolsas de tela para hacer sus compras. También las empresas están utilizando embaces </a:t>
            </a:r>
            <a:r>
              <a:rPr lang="es-PE" dirty="0" err="1">
                <a:latin typeface="Bookman Old Style" panose="02050604050505020204" pitchFamily="18" charset="0"/>
              </a:rPr>
              <a:t>ecoamigables</a:t>
            </a:r>
            <a:r>
              <a:rPr lang="es-PE" dirty="0">
                <a:latin typeface="Bookman Old Style" panose="02050604050505020204" pitchFamily="18" charset="0"/>
              </a:rPr>
              <a:t>; es decir que los componentes de estos embaces no generan un impacto fuerte de contaminación hacia el medio ambiente como lo hace el plástico, el </a:t>
            </a:r>
            <a:r>
              <a:rPr lang="es-PE" dirty="0" err="1">
                <a:latin typeface="Bookman Old Style" panose="02050604050505020204" pitchFamily="18" charset="0"/>
              </a:rPr>
              <a:t>tecnopor</a:t>
            </a:r>
            <a:r>
              <a:rPr lang="es-PE" dirty="0">
                <a:latin typeface="Bookman Old Style" panose="02050604050505020204" pitchFamily="18" charset="0"/>
              </a:rPr>
              <a:t>, etc.</a:t>
            </a:r>
          </a:p>
        </p:txBody>
      </p:sp>
    </p:spTree>
    <p:extLst>
      <p:ext uri="{BB962C8B-B14F-4D97-AF65-F5344CB8AC3E}">
        <p14:creationId xmlns:p14="http://schemas.microsoft.com/office/powerpoint/2010/main" val="2254250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868</TotalTime>
  <Words>980</Words>
  <Application>Microsoft Office PowerPoint</Application>
  <PresentationFormat>Panorámica</PresentationFormat>
  <Paragraphs>68</Paragraphs>
  <Slides>17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17</vt:i4>
      </vt:variant>
    </vt:vector>
  </HeadingPairs>
  <TitlesOfParts>
    <vt:vector size="25" baseType="lpstr">
      <vt:lpstr>Aharoni</vt:lpstr>
      <vt:lpstr>Arial</vt:lpstr>
      <vt:lpstr>Bookman Old Style</vt:lpstr>
      <vt:lpstr>Bradley Hand ITC</vt:lpstr>
      <vt:lpstr>Calibri</vt:lpstr>
      <vt:lpstr>Century Gothic</vt:lpstr>
      <vt:lpstr>Wingdings 3</vt:lpstr>
      <vt:lpstr>Ion</vt:lpstr>
      <vt:lpstr>PLAN DE NEGOCIO </vt:lpstr>
      <vt:lpstr> IDEA DE NEGOCIO :</vt:lpstr>
      <vt:lpstr>VIABILIDAD</vt:lpstr>
      <vt:lpstr>Presentación de PowerPoint</vt:lpstr>
      <vt:lpstr>MACROENTORNO : P. E. S. T. E . L </vt:lpstr>
      <vt:lpstr>Presentación de PowerPoint</vt:lpstr>
      <vt:lpstr>Presentación de PowerPoint</vt:lpstr>
      <vt:lpstr>Presentación de PowerPoint</vt:lpstr>
      <vt:lpstr>Presentación de PowerPoint</vt:lpstr>
      <vt:lpstr>Presentación de PowerPoint</vt:lpstr>
      <vt:lpstr>LAS 5 FUERZAS  DE PORTER :</vt:lpstr>
      <vt:lpstr>Poder de negociación de los clientes :</vt:lpstr>
      <vt:lpstr>Presentación de PowerPoint</vt:lpstr>
      <vt:lpstr>Presentación de PowerPoint</vt:lpstr>
      <vt:lpstr>CADENA DE VALOR </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 DE NEGOCIO :</dc:title>
  <dc:creator>karina enciso ramos</dc:creator>
  <cp:lastModifiedBy>Bz04</cp:lastModifiedBy>
  <cp:revision>35</cp:revision>
  <cp:lastPrinted>2019-10-17T23:40:10Z</cp:lastPrinted>
  <dcterms:created xsi:type="dcterms:W3CDTF">2019-10-17T07:25:25Z</dcterms:created>
  <dcterms:modified xsi:type="dcterms:W3CDTF">2019-10-18T01:38:38Z</dcterms:modified>
</cp:coreProperties>
</file>